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4"/>
  </p:sldMasterIdLst>
  <p:sldIdLst>
    <p:sldId id="256" r:id="rId5"/>
    <p:sldId id="258" r:id="rId6"/>
    <p:sldId id="263" r:id="rId7"/>
    <p:sldId id="260" r:id="rId8"/>
    <p:sldId id="266" r:id="rId9"/>
    <p:sldId id="261" r:id="rId10"/>
    <p:sldId id="267" r:id="rId11"/>
    <p:sldId id="262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69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79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959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68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3778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22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09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35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363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3563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03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1DE22-A9C3-4F0A-9938-17B74EC308C3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5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 WORLD HISTORICAL THINKING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Jeff Anderson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6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Theme 1: Interaction Between Humans and the Environment </a:t>
            </a:r>
          </a:p>
          <a:p>
            <a:r>
              <a:rPr lang="en-US" dirty="0" smtClean="0"/>
              <a:t>Theme </a:t>
            </a:r>
            <a:r>
              <a:rPr lang="en-US" dirty="0"/>
              <a:t>2: Development and Interaction of Cultures </a:t>
            </a:r>
          </a:p>
          <a:p>
            <a:r>
              <a:rPr lang="en-US" dirty="0" smtClean="0"/>
              <a:t>Theme </a:t>
            </a:r>
            <a:r>
              <a:rPr lang="en-US" dirty="0"/>
              <a:t>3: State Building, Expansion, and Conflict </a:t>
            </a:r>
          </a:p>
          <a:p>
            <a:r>
              <a:rPr lang="en-US" dirty="0" smtClean="0"/>
              <a:t>Theme </a:t>
            </a:r>
            <a:r>
              <a:rPr lang="en-US" dirty="0"/>
              <a:t>4: Creation, Expansion, and Interaction of Economic Systems </a:t>
            </a:r>
          </a:p>
          <a:p>
            <a:r>
              <a:rPr lang="en-US" dirty="0" smtClean="0"/>
              <a:t>Theme </a:t>
            </a:r>
            <a:r>
              <a:rPr lang="en-US" dirty="0"/>
              <a:t>5: Development and Transformation of Social Structures 28</a:t>
            </a:r>
          </a:p>
        </p:txBody>
      </p:sp>
    </p:spTree>
    <p:extLst>
      <p:ext uri="{BB962C8B-B14F-4D97-AF65-F5344CB8AC3E}">
        <p14:creationId xmlns:p14="http://schemas.microsoft.com/office/powerpoint/2010/main" val="200229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Thinking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Compare / Contrast</a:t>
            </a:r>
          </a:p>
          <a:p>
            <a:pPr marL="285750" indent="-285750"/>
            <a:r>
              <a:rPr lang="en-US" dirty="0"/>
              <a:t>Cause / Effect</a:t>
            </a:r>
          </a:p>
          <a:p>
            <a:pPr marL="285750" indent="-285750"/>
            <a:r>
              <a:rPr lang="en-US" dirty="0"/>
              <a:t>Change and Continuity Over Time (CCOT)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92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(Compare / Contrast)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similarities and/ or differences between different historical developments or </a:t>
            </a:r>
            <a:r>
              <a:rPr lang="en-US" dirty="0" smtClean="0"/>
              <a:t>processes.</a:t>
            </a:r>
          </a:p>
          <a:p>
            <a:r>
              <a:rPr lang="en-US" dirty="0"/>
              <a:t>Explain relevant similarities and/or differences between specific historical developments and processes</a:t>
            </a:r>
            <a:r>
              <a:rPr lang="en-US" dirty="0" smtClean="0"/>
              <a:t>.</a:t>
            </a:r>
          </a:p>
          <a:p>
            <a:r>
              <a:rPr lang="en-US" dirty="0"/>
              <a:t>Explain the relative historical significance of similarities and/or differences between different historical developments or processes.</a:t>
            </a:r>
          </a:p>
        </p:txBody>
      </p:sp>
    </p:spTree>
    <p:extLst>
      <p:ext uri="{BB962C8B-B14F-4D97-AF65-F5344CB8AC3E}">
        <p14:creationId xmlns:p14="http://schemas.microsoft.com/office/powerpoint/2010/main" val="10978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5663" y="1913021"/>
            <a:ext cx="1564105" cy="974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5663" y="3946358"/>
            <a:ext cx="1564105" cy="1034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A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>
            <a:off x="3777916" y="2093495"/>
            <a:ext cx="505326" cy="61361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3777916" y="4180974"/>
            <a:ext cx="505327" cy="56548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69042" y="1913021"/>
            <a:ext cx="1431758" cy="9745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B</a:t>
            </a:r>
            <a:endParaRPr lang="en-US" sz="6600" dirty="0"/>
          </a:p>
        </p:txBody>
      </p:sp>
      <p:sp>
        <p:nvSpPr>
          <p:cNvPr id="8" name="Rectangle 7"/>
          <p:cNvSpPr/>
          <p:nvPr/>
        </p:nvSpPr>
        <p:spPr>
          <a:xfrm>
            <a:off x="4969042" y="3946358"/>
            <a:ext cx="1431758" cy="10347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B</a:t>
            </a:r>
            <a:endParaRPr lang="en-US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6906126" y="1913021"/>
            <a:ext cx="3838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</a:t>
            </a:r>
            <a:r>
              <a:rPr lang="en-US" sz="3600" dirty="0" smtClean="0"/>
              <a:t>ere similar in the way that they…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906126" y="3946358"/>
            <a:ext cx="3717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</a:t>
            </a:r>
            <a:r>
              <a:rPr lang="en-US" sz="3600" dirty="0" smtClean="0"/>
              <a:t>ere different in the way that they…</a:t>
            </a:r>
            <a:endParaRPr lang="en-US" sz="36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047528" y="3696524"/>
            <a:ext cx="9877926" cy="24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23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 (Causes and/or Effects)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causes or effects of a specific historical development or process</a:t>
            </a:r>
            <a:r>
              <a:rPr lang="en-US" dirty="0" smtClean="0"/>
              <a:t>.</a:t>
            </a:r>
          </a:p>
          <a:p>
            <a:r>
              <a:rPr lang="en-US" dirty="0"/>
              <a:t>Explain the relationship between causes and effects of a specific historical development or process. Explain the difference between primary and secondary causes and between short- and long-term effects</a:t>
            </a:r>
            <a:r>
              <a:rPr lang="en-US" dirty="0" smtClean="0"/>
              <a:t>.</a:t>
            </a:r>
          </a:p>
          <a:p>
            <a:r>
              <a:rPr lang="en-US" dirty="0"/>
              <a:t>Explain the relative historical significance of different causes and/or effects.</a:t>
            </a:r>
          </a:p>
        </p:txBody>
      </p:sp>
    </p:spTree>
    <p:extLst>
      <p:ext uri="{BB962C8B-B14F-4D97-AF65-F5344CB8AC3E}">
        <p14:creationId xmlns:p14="http://schemas.microsoft.com/office/powerpoint/2010/main" val="367495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0671" y="927289"/>
            <a:ext cx="1863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Causes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780674" y="1640786"/>
            <a:ext cx="433137" cy="324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80672" y="2113519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80673" y="2574222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284621" y="1640786"/>
            <a:ext cx="1443790" cy="12462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8" name="Straight Arrow Connector 7"/>
          <p:cNvCxnSpPr>
            <a:stCxn id="3" idx="3"/>
          </p:cNvCxnSpPr>
          <p:nvPr/>
        </p:nvCxnSpPr>
        <p:spPr>
          <a:xfrm>
            <a:off x="2213811" y="1803212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13809" y="2263914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13809" y="2725633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889956" y="1640786"/>
            <a:ext cx="433137" cy="324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889954" y="2113519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89955" y="2574222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471608" y="1640786"/>
            <a:ext cx="1443790" cy="12462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879303" y="1803212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879303" y="2263914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879303" y="2730632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71608" y="945900"/>
            <a:ext cx="178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Effects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3870159" y="4440133"/>
            <a:ext cx="433137" cy="324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70157" y="4912866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70158" y="5373569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374106" y="4440133"/>
            <a:ext cx="1443790" cy="12462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0" idx="3"/>
          </p:cNvCxnSpPr>
          <p:nvPr/>
        </p:nvCxnSpPr>
        <p:spPr>
          <a:xfrm>
            <a:off x="4303296" y="4602559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303294" y="5063261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03294" y="5524980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888708" y="4412031"/>
            <a:ext cx="433137" cy="324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88706" y="4884764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88707" y="5345467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878055" y="4574457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878055" y="5035159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878055" y="5501877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70157" y="3431415"/>
            <a:ext cx="538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Causes AND Effects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683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and Change Over Time (CCOT)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patterns of continuity and/or change over time</a:t>
            </a:r>
            <a:r>
              <a:rPr lang="en-US" dirty="0" smtClean="0"/>
              <a:t>.</a:t>
            </a:r>
          </a:p>
          <a:p>
            <a:r>
              <a:rPr lang="en-US" dirty="0"/>
              <a:t>Explain patterns of continuity and/or change over time</a:t>
            </a:r>
            <a:r>
              <a:rPr lang="en-US" dirty="0" smtClean="0"/>
              <a:t>.</a:t>
            </a:r>
          </a:p>
          <a:p>
            <a:r>
              <a:rPr lang="en-US" dirty="0"/>
              <a:t>Explain the relative historical significance of specific historical developments in relation to a larger pattern of continuity and/or change.</a:t>
            </a:r>
          </a:p>
        </p:txBody>
      </p:sp>
    </p:spTree>
    <p:extLst>
      <p:ext uri="{BB962C8B-B14F-4D97-AF65-F5344CB8AC3E}">
        <p14:creationId xmlns:p14="http://schemas.microsoft.com/office/powerpoint/2010/main" val="24468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11442" y="1660358"/>
            <a:ext cx="3007895" cy="393432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Snap Shot A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7888705" y="1660358"/>
            <a:ext cx="3007895" cy="393432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Snap Shot B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87779" y="3104147"/>
            <a:ext cx="3248526" cy="12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71737" y="4279232"/>
            <a:ext cx="3248526" cy="12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78903" y="2592959"/>
            <a:ext cx="1596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Changes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081450" y="3756012"/>
            <a:ext cx="21684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Continuities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035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  <p:bldP spid="10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8B6C5FC1FD841B104FA500BC70BD6" ma:contentTypeVersion="16" ma:contentTypeDescription="Create a new document." ma:contentTypeScope="" ma:versionID="e19993a7f0fc02fc708cd941c28db20c">
  <xsd:schema xmlns:xsd="http://www.w3.org/2001/XMLSchema" xmlns:xs="http://www.w3.org/2001/XMLSchema" xmlns:p="http://schemas.microsoft.com/office/2006/metadata/properties" xmlns:ns1="http://schemas.microsoft.com/sharepoint/v3" xmlns:ns3="09a066ee-5afd-41dd-ab57-38c9787ad200" xmlns:ns4="9d3a6ac2-9637-417f-8dc6-f8fa86c2e1af" targetNamespace="http://schemas.microsoft.com/office/2006/metadata/properties" ma:root="true" ma:fieldsID="6259adaeb0e0c3f3581a2845ac5d6fb9" ns1:_="" ns3:_="" ns4:_="">
    <xsd:import namespace="http://schemas.microsoft.com/sharepoint/v3"/>
    <xsd:import namespace="09a066ee-5afd-41dd-ab57-38c9787ad200"/>
    <xsd:import namespace="9d3a6ac2-9637-417f-8dc6-f8fa86c2e1a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66ee-5afd-41dd-ab57-38c9787ad2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6ac2-9637-417f-8dc6-f8fa86c2e1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0EA1A54-F72B-4D2F-83D4-469079EA8F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66ee-5afd-41dd-ab57-38c9787ad200"/>
    <ds:schemaRef ds:uri="9d3a6ac2-9637-417f-8dc6-f8fa86c2e1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91DB67-2045-41DC-B265-86AA1BFD2C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661DDD-D79D-4816-B7AE-99EE9CF2D823}">
  <ds:schemaRefs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terms/"/>
    <ds:schemaRef ds:uri="9d3a6ac2-9637-417f-8dc6-f8fa86c2e1af"/>
    <ds:schemaRef ds:uri="http://schemas.microsoft.com/office/2006/documentManagement/types"/>
    <ds:schemaRef ds:uri="09a066ee-5afd-41dd-ab57-38c9787ad200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189</TotalTime>
  <Words>275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Palatino Linotype</vt:lpstr>
      <vt:lpstr>Gallery</vt:lpstr>
      <vt:lpstr>AP WORLD HISTORICAL THINKING SKILLS</vt:lpstr>
      <vt:lpstr>Themes</vt:lpstr>
      <vt:lpstr>Historical Thinking Skills</vt:lpstr>
      <vt:lpstr>Comparison (Compare / Contrast)</vt:lpstr>
      <vt:lpstr>PowerPoint Presentation</vt:lpstr>
      <vt:lpstr>Causation (Causes and/or Effects)</vt:lpstr>
      <vt:lpstr>PowerPoint Presentation</vt:lpstr>
      <vt:lpstr>Continuity and Change Over Time (CCOT)</vt:lpstr>
      <vt:lpstr>PowerPoint Presentation</vt:lpstr>
    </vt:vector>
  </TitlesOfParts>
  <Company>Zionsville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Essay Question (LEQ)</dc:title>
  <dc:creator>Jeff Anderson</dc:creator>
  <cp:lastModifiedBy>Jeff Anderson</cp:lastModifiedBy>
  <cp:revision>11</cp:revision>
  <dcterms:created xsi:type="dcterms:W3CDTF">2018-01-29T15:42:19Z</dcterms:created>
  <dcterms:modified xsi:type="dcterms:W3CDTF">2021-08-23T12:34:11Z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0x01010094F8B6C5FC1FD841B104FA500BC70BD6</vt:lpwstr>
  </property>
</Properties>
</file>