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7" r:id="rId4"/>
  </p:sldMasterIdLst>
  <p:sldIdLst>
    <p:sldId id="256" r:id="rId5"/>
    <p:sldId id="257" r:id="rId6"/>
    <p:sldId id="258" r:id="rId7"/>
    <p:sldId id="263" r:id="rId8"/>
    <p:sldId id="260" r:id="rId9"/>
    <p:sldId id="266" r:id="rId10"/>
    <p:sldId id="261" r:id="rId11"/>
    <p:sldId id="267" r:id="rId12"/>
    <p:sldId id="262" r:id="rId13"/>
    <p:sldId id="269" r:id="rId14"/>
    <p:sldId id="264" r:id="rId15"/>
    <p:sldId id="270" r:id="rId16"/>
    <p:sldId id="271" r:id="rId17"/>
    <p:sldId id="273" r:id="rId18"/>
    <p:sldId id="272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DE22-A9C3-4F0A-9938-17B74EC308C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2016CFE-A735-4072-9CF3-13B1B09300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669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DE22-A9C3-4F0A-9938-17B74EC308C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6CFE-A735-4072-9CF3-13B1B09300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796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DE22-A9C3-4F0A-9938-17B74EC308C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6CFE-A735-4072-9CF3-13B1B09300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9596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DE22-A9C3-4F0A-9938-17B74EC308C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6CFE-A735-4072-9CF3-13B1B09300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68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DE22-A9C3-4F0A-9938-17B74EC308C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6CFE-A735-4072-9CF3-13B1B093009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93778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DE22-A9C3-4F0A-9938-17B74EC308C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6CFE-A735-4072-9CF3-13B1B093009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220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DE22-A9C3-4F0A-9938-17B74EC308C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6CFE-A735-4072-9CF3-13B1B093009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096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DE22-A9C3-4F0A-9938-17B74EC308C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6CFE-A735-4072-9CF3-13B1B093009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235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DE22-A9C3-4F0A-9938-17B74EC308C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6CFE-A735-4072-9CF3-13B1B0930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5363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1DE22-A9C3-4F0A-9938-17B74EC308C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6CFE-A735-4072-9CF3-13B1B093009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03563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DAD1DE22-A9C3-4F0A-9938-17B74EC308C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16CFE-A735-4072-9CF3-13B1B0930097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5032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1DE22-A9C3-4F0A-9938-17B74EC308C3}" type="datetimeFigureOut">
              <a:rPr lang="en-US" smtClean="0"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2016CFE-A735-4072-9CF3-13B1B0930097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597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zcsk12in-my.sharepoint.com/personal/janderson_zcs_k12_in_us/Documents/AP%20World%20History%20-%20Bentley/Essays/LEQ/LEQ%20Rubric%202017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Long Essay Question (LEQ)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Jeff Anderson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168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11442" y="1660358"/>
            <a:ext cx="3007895" cy="393432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Snap Shot A</a:t>
            </a:r>
            <a:endParaRPr lang="en-US" sz="4000" dirty="0"/>
          </a:p>
        </p:txBody>
      </p:sp>
      <p:sp>
        <p:nvSpPr>
          <p:cNvPr id="3" name="Rounded Rectangle 2"/>
          <p:cNvSpPr/>
          <p:nvPr/>
        </p:nvSpPr>
        <p:spPr>
          <a:xfrm>
            <a:off x="7888705" y="1660358"/>
            <a:ext cx="3007895" cy="3934326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Snap Shot B</a:t>
            </a:r>
            <a:endParaRPr lang="en-US" sz="40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487779" y="3104147"/>
            <a:ext cx="3248526" cy="120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471737" y="4279232"/>
            <a:ext cx="3248526" cy="120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78903" y="2592959"/>
            <a:ext cx="15968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Changes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5081450" y="3756012"/>
            <a:ext cx="21684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Continuities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0356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</a:t>
            </a: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1969" y="0"/>
            <a:ext cx="4702627" cy="6085754"/>
          </a:xfrm>
        </p:spPr>
      </p:pic>
    </p:spTree>
    <p:extLst>
      <p:ext uri="{BB962C8B-B14F-4D97-AF65-F5344CB8AC3E}">
        <p14:creationId xmlns:p14="http://schemas.microsoft.com/office/powerpoint/2010/main" val="141636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Contextualization</a:t>
            </a:r>
          </a:p>
          <a:p>
            <a:r>
              <a:rPr lang="en-US" dirty="0" smtClean="0"/>
              <a:t>Thesis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6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like the DBQ, your intro paragraph will start with “Setting the Stage”</a:t>
            </a:r>
          </a:p>
          <a:p>
            <a:r>
              <a:rPr lang="en-US" dirty="0" smtClean="0"/>
              <a:t>Where does the topic of the information fit into World History?</a:t>
            </a:r>
          </a:p>
          <a:p>
            <a:r>
              <a:rPr lang="en-US" dirty="0" smtClean="0"/>
              <a:t>What was going on in the world before, during, or after this event/topic</a:t>
            </a:r>
            <a:r>
              <a:rPr lang="en-US" dirty="0" smtClean="0"/>
              <a:t>?</a:t>
            </a:r>
          </a:p>
          <a:p>
            <a:r>
              <a:rPr lang="en-US" dirty="0" smtClean="0"/>
              <a:t>Brainstorm specific people, events, places, etc.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241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(Format)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Thesis statement </a:t>
            </a:r>
            <a:r>
              <a:rPr lang="en-US" dirty="0" smtClean="0"/>
              <a:t>MUST address HTS in the question</a:t>
            </a:r>
          </a:p>
          <a:p>
            <a:r>
              <a:rPr lang="en-US" dirty="0" smtClean="0"/>
              <a:t>Must take a stand…make a claim…something that can be argued </a:t>
            </a:r>
            <a:endParaRPr lang="en-US" dirty="0" smtClean="0"/>
          </a:p>
          <a:p>
            <a:r>
              <a:rPr lang="en-US" dirty="0" smtClean="0"/>
              <a:t>Provide specifics (evidence) that directly answer the question</a:t>
            </a:r>
          </a:p>
          <a:p>
            <a:r>
              <a:rPr lang="en-US" dirty="0" smtClean="0"/>
              <a:t>You may think generally (SPRITE categories), but try to pull out something specific you can name</a:t>
            </a:r>
          </a:p>
          <a:p>
            <a:r>
              <a:rPr lang="en-US" dirty="0" smtClean="0"/>
              <a:t>1-2 sentences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2509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 all information given (time period, region, etc.)</a:t>
            </a:r>
          </a:p>
          <a:p>
            <a:r>
              <a:rPr lang="en-US" dirty="0" smtClean="0"/>
              <a:t>Use TWO topics to answer question</a:t>
            </a:r>
          </a:p>
          <a:p>
            <a:r>
              <a:rPr lang="en-US" dirty="0" smtClean="0"/>
              <a:t>You may want to mention the counterpoint here to introduce complexity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LEQ is looking at HTS of effects</a:t>
            </a:r>
          </a:p>
          <a:p>
            <a:pPr lvl="1"/>
            <a:r>
              <a:rPr lang="en-US" dirty="0" smtClean="0"/>
              <a:t>Name your TWO effects </a:t>
            </a:r>
            <a:r>
              <a:rPr lang="en-US" u="sng" dirty="0" smtClean="0"/>
              <a:t>AND</a:t>
            </a:r>
            <a:r>
              <a:rPr lang="en-US" dirty="0" smtClean="0"/>
              <a:t> mention ONE cause</a:t>
            </a:r>
          </a:p>
          <a:p>
            <a:r>
              <a:rPr lang="en-US" dirty="0" err="1" smtClean="0"/>
              <a:t>Heimler</a:t>
            </a:r>
            <a:r>
              <a:rPr lang="en-US" dirty="0" smtClean="0"/>
              <a:t> formula:</a:t>
            </a:r>
          </a:p>
          <a:p>
            <a:pPr marL="0" indent="0">
              <a:buNone/>
            </a:pPr>
            <a:r>
              <a:rPr lang="en-US" dirty="0" smtClean="0"/>
              <a:t>	Despite [counterargument], because [evidence 1] and [evidence 2], [my 	argument].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1051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Thesis </a:t>
            </a: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Comparison</a:t>
            </a:r>
            <a:endParaRPr lang="en-US" dirty="0" smtClean="0"/>
          </a:p>
          <a:p>
            <a:pPr lvl="1"/>
            <a:r>
              <a:rPr lang="en-US" dirty="0" smtClean="0"/>
              <a:t>Although Topic </a:t>
            </a:r>
            <a:r>
              <a:rPr lang="en-US" dirty="0" smtClean="0"/>
              <a:t>A and Topic B are </a:t>
            </a:r>
            <a:r>
              <a:rPr lang="en-US" dirty="0" smtClean="0"/>
              <a:t>different in the way that they </a:t>
            </a:r>
            <a:r>
              <a:rPr lang="en-US" dirty="0" smtClean="0"/>
              <a:t>___________, they are similar in [evidence 1] and [evidence 2]</a:t>
            </a:r>
            <a:endParaRPr lang="en-US" dirty="0" smtClean="0"/>
          </a:p>
          <a:p>
            <a:r>
              <a:rPr lang="en-US" dirty="0" smtClean="0"/>
              <a:t>Causation</a:t>
            </a:r>
          </a:p>
          <a:p>
            <a:pPr lvl="1"/>
            <a:r>
              <a:rPr lang="en-US" dirty="0" smtClean="0"/>
              <a:t>Although </a:t>
            </a:r>
            <a:r>
              <a:rPr lang="en-US" dirty="0" smtClean="0"/>
              <a:t>trade in </a:t>
            </a:r>
            <a:r>
              <a:rPr lang="en-US" dirty="0" smtClean="0"/>
              <a:t>Region </a:t>
            </a:r>
            <a:r>
              <a:rPr lang="en-US" dirty="0" smtClean="0"/>
              <a:t>A and Region B </a:t>
            </a:r>
            <a:r>
              <a:rPr lang="en-US" dirty="0" smtClean="0"/>
              <a:t>impacted the world with ___________, </a:t>
            </a:r>
            <a:r>
              <a:rPr lang="en-US" dirty="0" smtClean="0"/>
              <a:t>they caused trade to flourish by using {evidence A] and [evidence B].</a:t>
            </a:r>
          </a:p>
          <a:p>
            <a:r>
              <a:rPr lang="en-US" dirty="0" smtClean="0"/>
              <a:t>Continuity </a:t>
            </a:r>
            <a:r>
              <a:rPr lang="en-US" dirty="0" smtClean="0"/>
              <a:t>and Change Over Time</a:t>
            </a:r>
          </a:p>
          <a:p>
            <a:pPr lvl="1"/>
            <a:r>
              <a:rPr lang="en-US" dirty="0" smtClean="0"/>
              <a:t>Although the overall governmental structure did not change in _______,  </a:t>
            </a:r>
            <a:r>
              <a:rPr lang="en-US" dirty="0" smtClean="0"/>
              <a:t>political </a:t>
            </a:r>
            <a:r>
              <a:rPr lang="en-US" dirty="0" smtClean="0"/>
              <a:t>changes occurred </a:t>
            </a:r>
            <a:r>
              <a:rPr lang="en-US" dirty="0" smtClean="0"/>
              <a:t>from Snap Shot A to Snap Shot B </a:t>
            </a:r>
            <a:r>
              <a:rPr lang="en-US" dirty="0" smtClean="0"/>
              <a:t>in the areas of [evidence A] and [evidence B].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932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Body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Topic Sentence can be the same as your </a:t>
            </a:r>
            <a:r>
              <a:rPr lang="en-US" dirty="0" smtClean="0"/>
              <a:t>[evidence A] and [evidence B]</a:t>
            </a:r>
            <a:endParaRPr lang="en-US" dirty="0" smtClean="0"/>
          </a:p>
          <a:p>
            <a:r>
              <a:rPr lang="en-US" dirty="0" smtClean="0"/>
              <a:t>State similarity/difference, cause/effect, or change/continuity</a:t>
            </a:r>
          </a:p>
          <a:p>
            <a:pPr lvl="1"/>
            <a:r>
              <a:rPr lang="en-US" dirty="0" smtClean="0"/>
              <a:t>What was it specifically</a:t>
            </a:r>
          </a:p>
          <a:p>
            <a:pPr lvl="1"/>
            <a:r>
              <a:rPr lang="en-US" dirty="0" smtClean="0"/>
              <a:t>Demonstrate this </a:t>
            </a:r>
            <a:r>
              <a:rPr lang="en-US" dirty="0" smtClean="0"/>
              <a:t>with at least </a:t>
            </a:r>
            <a:r>
              <a:rPr lang="en-US" b="1" u="sng" dirty="0" smtClean="0"/>
              <a:t>TWO</a:t>
            </a:r>
            <a:r>
              <a:rPr lang="en-US" dirty="0" smtClean="0"/>
              <a:t> supporting details per paragraph</a:t>
            </a:r>
            <a:endParaRPr lang="en-US" dirty="0"/>
          </a:p>
          <a:p>
            <a:pPr lvl="1"/>
            <a:r>
              <a:rPr lang="en-US" dirty="0" smtClean="0"/>
              <a:t>Use historical figures, places, events, facts, etc. (BE SPECIFIC)</a:t>
            </a:r>
          </a:p>
          <a:p>
            <a:r>
              <a:rPr lang="en-US" dirty="0" smtClean="0"/>
              <a:t>NAME IT</a:t>
            </a:r>
          </a:p>
          <a:p>
            <a:r>
              <a:rPr lang="en-US" dirty="0" smtClean="0"/>
              <a:t>DEFINE IT</a:t>
            </a:r>
          </a:p>
          <a:p>
            <a:r>
              <a:rPr lang="en-US" dirty="0" smtClean="0"/>
              <a:t>EXPLAIN IT</a:t>
            </a:r>
            <a:endParaRPr lang="en-US" dirty="0" smtClean="0"/>
          </a:p>
          <a:p>
            <a:pPr lvl="1"/>
            <a:r>
              <a:rPr lang="en-US" dirty="0" smtClean="0"/>
              <a:t>“Due to,” “Because of,” “The reason for,”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7172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on Rubric</a:t>
            </a:r>
          </a:p>
          <a:p>
            <a:r>
              <a:rPr lang="en-US" dirty="0" smtClean="0"/>
              <a:t>This is your second chance to get your Thesis point!</a:t>
            </a:r>
          </a:p>
          <a:p>
            <a:r>
              <a:rPr lang="en-US" dirty="0" smtClean="0"/>
              <a:t>Restate your thesis in different terminology</a:t>
            </a:r>
          </a:p>
          <a:p>
            <a:pPr lvl="1"/>
            <a:r>
              <a:rPr lang="en-US" dirty="0" smtClean="0"/>
              <a:t>DON’T REWRITE THE SAME THING!!!</a:t>
            </a:r>
          </a:p>
          <a:p>
            <a:pPr lvl="2"/>
            <a:r>
              <a:rPr lang="en-US" dirty="0" smtClean="0"/>
              <a:t>If you missed it once, you’ll miss it again this way</a:t>
            </a:r>
          </a:p>
          <a:p>
            <a:r>
              <a:rPr lang="en-US" dirty="0" smtClean="0"/>
              <a:t>Reverse engineer your intro paragraph</a:t>
            </a:r>
          </a:p>
          <a:p>
            <a:r>
              <a:rPr lang="en-US" dirty="0" smtClean="0"/>
              <a:t>You also get a second chance at Contextualization here!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2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Essay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Section </a:t>
            </a:r>
            <a:r>
              <a:rPr lang="en-US" dirty="0"/>
              <a:t>II, Part B of the AP Exam consists of a choice among </a:t>
            </a:r>
            <a:r>
              <a:rPr lang="en-US" b="1" u="sng" dirty="0"/>
              <a:t>three</a:t>
            </a:r>
            <a:r>
              <a:rPr lang="en-US" dirty="0"/>
              <a:t> long essay questions from different time spans of the course. </a:t>
            </a:r>
          </a:p>
          <a:p>
            <a:pPr marL="0" indent="0">
              <a:buNone/>
            </a:pPr>
            <a:r>
              <a:rPr lang="en-US" b="1" dirty="0" smtClean="0"/>
              <a:t>QUESTION 1 </a:t>
            </a:r>
            <a:r>
              <a:rPr lang="en-US" dirty="0" smtClean="0"/>
              <a:t>– 1200-1750</a:t>
            </a:r>
          </a:p>
          <a:p>
            <a:pPr marL="0" indent="0">
              <a:buNone/>
            </a:pPr>
            <a:r>
              <a:rPr lang="en-US" b="1" dirty="0" smtClean="0"/>
              <a:t>QUESTION 2 </a:t>
            </a:r>
            <a:r>
              <a:rPr lang="en-US" dirty="0" smtClean="0"/>
              <a:t>– 1450-1900</a:t>
            </a:r>
          </a:p>
          <a:p>
            <a:pPr marL="0" indent="0">
              <a:buNone/>
            </a:pPr>
            <a:r>
              <a:rPr lang="en-US" b="1" dirty="0" smtClean="0"/>
              <a:t>QUESTION 3 </a:t>
            </a:r>
            <a:r>
              <a:rPr lang="en-US" dirty="0" smtClean="0"/>
              <a:t>– 1750-2001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three question options all address the same </a:t>
            </a:r>
            <a:r>
              <a:rPr lang="en-US" b="1" u="sng" dirty="0" smtClean="0"/>
              <a:t>Theme</a:t>
            </a:r>
            <a:r>
              <a:rPr lang="en-US" dirty="0" smtClean="0"/>
              <a:t> </a:t>
            </a:r>
            <a:r>
              <a:rPr lang="en-US" dirty="0"/>
              <a:t>and assess the same </a:t>
            </a:r>
            <a:r>
              <a:rPr lang="en-US" b="1" u="sng" dirty="0" smtClean="0"/>
              <a:t>Historical </a:t>
            </a:r>
            <a:r>
              <a:rPr lang="en-US" b="1" u="sng" dirty="0" smtClean="0"/>
              <a:t>Thinking Skill</a:t>
            </a:r>
            <a:r>
              <a:rPr lang="en-US" dirty="0"/>
              <a:t> </a:t>
            </a:r>
            <a:r>
              <a:rPr lang="en-US" dirty="0" smtClean="0"/>
              <a:t>(all causation, all comparison, etc.)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94986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Theme 1: Interaction Between Humans and the Environment </a:t>
            </a:r>
          </a:p>
          <a:p>
            <a:r>
              <a:rPr lang="en-US" dirty="0" smtClean="0"/>
              <a:t>Theme </a:t>
            </a:r>
            <a:r>
              <a:rPr lang="en-US" dirty="0"/>
              <a:t>2: Development and Interaction of Cultures </a:t>
            </a:r>
          </a:p>
          <a:p>
            <a:r>
              <a:rPr lang="en-US" dirty="0" smtClean="0"/>
              <a:t>Theme </a:t>
            </a:r>
            <a:r>
              <a:rPr lang="en-US" dirty="0"/>
              <a:t>3: State Building, Expansion, and Conflict </a:t>
            </a:r>
          </a:p>
          <a:p>
            <a:r>
              <a:rPr lang="en-US" dirty="0" smtClean="0"/>
              <a:t>Theme </a:t>
            </a:r>
            <a:r>
              <a:rPr lang="en-US" dirty="0"/>
              <a:t>4: Creation, Expansion, and Interaction of Economic Systems </a:t>
            </a:r>
          </a:p>
          <a:p>
            <a:r>
              <a:rPr lang="en-US" dirty="0" smtClean="0"/>
              <a:t>Theme </a:t>
            </a:r>
            <a:r>
              <a:rPr lang="en-US" dirty="0"/>
              <a:t>5: Development and Transformation of Social Structures 28</a:t>
            </a:r>
          </a:p>
        </p:txBody>
      </p:sp>
    </p:spTree>
    <p:extLst>
      <p:ext uri="{BB962C8B-B14F-4D97-AF65-F5344CB8AC3E}">
        <p14:creationId xmlns:p14="http://schemas.microsoft.com/office/powerpoint/2010/main" val="2002292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Thinking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/>
              <a:t>Compare / Contrast</a:t>
            </a:r>
          </a:p>
          <a:p>
            <a:pPr marL="285750" indent="-285750"/>
            <a:r>
              <a:rPr lang="en-US" dirty="0"/>
              <a:t>Cause / Effect</a:t>
            </a:r>
          </a:p>
          <a:p>
            <a:pPr marL="285750" indent="-285750"/>
            <a:r>
              <a:rPr lang="en-US" dirty="0"/>
              <a:t>Change and Continuity Over Time (CCOT)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92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(Compare / Contrast)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similarities and/ or differences between different historical developments or </a:t>
            </a:r>
            <a:r>
              <a:rPr lang="en-US" dirty="0" smtClean="0"/>
              <a:t>processes.</a:t>
            </a:r>
          </a:p>
          <a:p>
            <a:r>
              <a:rPr lang="en-US" dirty="0"/>
              <a:t>Explain relevant similarities and/or differences between specific historical developments and processes</a:t>
            </a:r>
            <a:r>
              <a:rPr lang="en-US" dirty="0" smtClean="0"/>
              <a:t>.</a:t>
            </a:r>
          </a:p>
          <a:p>
            <a:r>
              <a:rPr lang="en-US" dirty="0"/>
              <a:t>Explain the relative historical significance of similarities and/or differences between different historical developments or processes.</a:t>
            </a:r>
          </a:p>
        </p:txBody>
      </p:sp>
    </p:spTree>
    <p:extLst>
      <p:ext uri="{BB962C8B-B14F-4D97-AF65-F5344CB8AC3E}">
        <p14:creationId xmlns:p14="http://schemas.microsoft.com/office/powerpoint/2010/main" val="109783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5663" y="1913021"/>
            <a:ext cx="1564105" cy="9745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95663" y="3946358"/>
            <a:ext cx="1564105" cy="10347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</a:rPr>
              <a:t>A</a:t>
            </a:r>
            <a:endParaRPr lang="en-US" sz="6600" dirty="0">
              <a:solidFill>
                <a:schemeClr val="tx1"/>
              </a:solidFill>
            </a:endParaRPr>
          </a:p>
        </p:txBody>
      </p:sp>
      <p:sp>
        <p:nvSpPr>
          <p:cNvPr id="4" name="Plus 3"/>
          <p:cNvSpPr/>
          <p:nvPr/>
        </p:nvSpPr>
        <p:spPr>
          <a:xfrm>
            <a:off x="3777916" y="2093495"/>
            <a:ext cx="505326" cy="613610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us 4"/>
          <p:cNvSpPr/>
          <p:nvPr/>
        </p:nvSpPr>
        <p:spPr>
          <a:xfrm>
            <a:off x="3777916" y="4180974"/>
            <a:ext cx="505327" cy="565484"/>
          </a:xfrm>
          <a:prstGeom prst="mathPl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969042" y="1913021"/>
            <a:ext cx="1431758" cy="97455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B</a:t>
            </a:r>
            <a:endParaRPr lang="en-US" sz="6600" dirty="0"/>
          </a:p>
        </p:txBody>
      </p:sp>
      <p:sp>
        <p:nvSpPr>
          <p:cNvPr id="8" name="Rectangle 7"/>
          <p:cNvSpPr/>
          <p:nvPr/>
        </p:nvSpPr>
        <p:spPr>
          <a:xfrm>
            <a:off x="4969042" y="3946358"/>
            <a:ext cx="1431758" cy="103471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B</a:t>
            </a:r>
            <a:endParaRPr lang="en-US" sz="6600" dirty="0"/>
          </a:p>
        </p:txBody>
      </p:sp>
      <p:sp>
        <p:nvSpPr>
          <p:cNvPr id="9" name="TextBox 8"/>
          <p:cNvSpPr txBox="1"/>
          <p:nvPr/>
        </p:nvSpPr>
        <p:spPr>
          <a:xfrm>
            <a:off x="6906126" y="1913021"/>
            <a:ext cx="3838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</a:t>
            </a:r>
            <a:r>
              <a:rPr lang="en-US" sz="3600" dirty="0" smtClean="0"/>
              <a:t>ere similar in the way that they…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906126" y="3946358"/>
            <a:ext cx="37177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</a:t>
            </a:r>
            <a:r>
              <a:rPr lang="en-US" sz="3600" dirty="0" smtClean="0"/>
              <a:t>ere different in the way that they…</a:t>
            </a:r>
            <a:endParaRPr lang="en-US" sz="36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1047528" y="3696524"/>
            <a:ext cx="9877926" cy="24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7233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Causation (Causes and/or Effects)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causes or effects of a specific historical development or process</a:t>
            </a:r>
            <a:r>
              <a:rPr lang="en-US" dirty="0" smtClean="0"/>
              <a:t>.</a:t>
            </a:r>
          </a:p>
          <a:p>
            <a:r>
              <a:rPr lang="en-US" dirty="0"/>
              <a:t>Explain the relationship between causes and effects of a specific historical development or process. Explain the difference between primary and secondary causes and between short- and long-term effects</a:t>
            </a:r>
            <a:r>
              <a:rPr lang="en-US" dirty="0" smtClean="0"/>
              <a:t>.</a:t>
            </a:r>
          </a:p>
          <a:p>
            <a:r>
              <a:rPr lang="en-US" dirty="0"/>
              <a:t>Explain the relative historical significance of different causes and/or effects.</a:t>
            </a:r>
          </a:p>
        </p:txBody>
      </p:sp>
    </p:spTree>
    <p:extLst>
      <p:ext uri="{BB962C8B-B14F-4D97-AF65-F5344CB8AC3E}">
        <p14:creationId xmlns:p14="http://schemas.microsoft.com/office/powerpoint/2010/main" val="367495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80671" y="927289"/>
            <a:ext cx="18638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Causes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1780674" y="1640786"/>
            <a:ext cx="433137" cy="3248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780672" y="2113519"/>
            <a:ext cx="433137" cy="3128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80673" y="2574222"/>
            <a:ext cx="433137" cy="3128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284621" y="1640786"/>
            <a:ext cx="1443790" cy="124625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</a:t>
            </a:r>
            <a:endParaRPr lang="en-US" dirty="0"/>
          </a:p>
        </p:txBody>
      </p:sp>
      <p:cxnSp>
        <p:nvCxnSpPr>
          <p:cNvPr id="8" name="Straight Arrow Connector 7"/>
          <p:cNvCxnSpPr>
            <a:stCxn id="3" idx="3"/>
          </p:cNvCxnSpPr>
          <p:nvPr/>
        </p:nvCxnSpPr>
        <p:spPr>
          <a:xfrm>
            <a:off x="2213811" y="1803212"/>
            <a:ext cx="9745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213809" y="2263914"/>
            <a:ext cx="9745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13809" y="2725633"/>
            <a:ext cx="9745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9889956" y="1640786"/>
            <a:ext cx="433137" cy="3248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889954" y="2113519"/>
            <a:ext cx="433137" cy="3128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889955" y="2574222"/>
            <a:ext cx="433137" cy="3128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4" name="Rounded Rectangle 13"/>
          <p:cNvSpPr/>
          <p:nvPr/>
        </p:nvSpPr>
        <p:spPr>
          <a:xfrm>
            <a:off x="7471608" y="1640786"/>
            <a:ext cx="1443790" cy="124625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8879303" y="1803212"/>
            <a:ext cx="9745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879303" y="2263914"/>
            <a:ext cx="9745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8879303" y="2730632"/>
            <a:ext cx="9745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71608" y="945900"/>
            <a:ext cx="1780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Effects</a:t>
            </a:r>
            <a:endParaRPr lang="en-US" sz="4000" dirty="0"/>
          </a:p>
        </p:txBody>
      </p:sp>
      <p:sp>
        <p:nvSpPr>
          <p:cNvPr id="20" name="Rectangle 19"/>
          <p:cNvSpPr/>
          <p:nvPr/>
        </p:nvSpPr>
        <p:spPr>
          <a:xfrm>
            <a:off x="3870159" y="4440133"/>
            <a:ext cx="433137" cy="3248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870157" y="4912866"/>
            <a:ext cx="433137" cy="3128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870158" y="5373569"/>
            <a:ext cx="433137" cy="3128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374106" y="4440133"/>
            <a:ext cx="1443790" cy="124625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Event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20" idx="3"/>
          </p:cNvCxnSpPr>
          <p:nvPr/>
        </p:nvCxnSpPr>
        <p:spPr>
          <a:xfrm>
            <a:off x="4303296" y="4602559"/>
            <a:ext cx="9745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4303294" y="5063261"/>
            <a:ext cx="9745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4303294" y="5524980"/>
            <a:ext cx="9745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888708" y="4412031"/>
            <a:ext cx="433137" cy="3248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7888706" y="4884764"/>
            <a:ext cx="433137" cy="3128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888707" y="5345467"/>
            <a:ext cx="433137" cy="3128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878055" y="4574457"/>
            <a:ext cx="9745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878055" y="5035159"/>
            <a:ext cx="9745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878055" y="5501877"/>
            <a:ext cx="9745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870157" y="3431415"/>
            <a:ext cx="53821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Causes AND Effects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9683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11" grpId="0" animBg="1"/>
      <p:bldP spid="12" grpId="0" animBg="1"/>
      <p:bldP spid="13" grpId="0" animBg="1"/>
      <p:bldP spid="14" grpId="0" animBg="1"/>
      <p:bldP spid="20" grpId="0" animBg="1"/>
      <p:bldP spid="21" grpId="0" animBg="1"/>
      <p:bldP spid="22" grpId="0" animBg="1"/>
      <p:bldP spid="23" grpId="0" animBg="1"/>
      <p:bldP spid="27" grpId="0" animBg="1"/>
      <p:bldP spid="28" grpId="0" animBg="1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Continuity and Change Over Time (CCOT)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patterns of continuity and/or change over time</a:t>
            </a:r>
            <a:r>
              <a:rPr lang="en-US" dirty="0" smtClean="0"/>
              <a:t>.</a:t>
            </a:r>
          </a:p>
          <a:p>
            <a:r>
              <a:rPr lang="en-US" dirty="0"/>
              <a:t>Explain patterns of continuity and/or change over time</a:t>
            </a:r>
            <a:r>
              <a:rPr lang="en-US" dirty="0" smtClean="0"/>
              <a:t>.</a:t>
            </a:r>
          </a:p>
          <a:p>
            <a:r>
              <a:rPr lang="en-US" dirty="0"/>
              <a:t>Explain the relative historical significance of specific historical developments in relation to a larger pattern of continuity and/or change.</a:t>
            </a:r>
          </a:p>
        </p:txBody>
      </p:sp>
    </p:spTree>
    <p:extLst>
      <p:ext uri="{BB962C8B-B14F-4D97-AF65-F5344CB8AC3E}">
        <p14:creationId xmlns:p14="http://schemas.microsoft.com/office/powerpoint/2010/main" val="244687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F8B6C5FC1FD841B104FA500BC70BD6" ma:contentTypeVersion="15" ma:contentTypeDescription="Create a new document." ma:contentTypeScope="" ma:versionID="47e8eea52879e97134545123ad38707d">
  <xsd:schema xmlns:xsd="http://www.w3.org/2001/XMLSchema" xmlns:xs="http://www.w3.org/2001/XMLSchema" xmlns:p="http://schemas.microsoft.com/office/2006/metadata/properties" xmlns:ns1="http://schemas.microsoft.com/sharepoint/v3" xmlns:ns3="09a066ee-5afd-41dd-ab57-38c9787ad200" xmlns:ns4="9d3a6ac2-9637-417f-8dc6-f8fa86c2e1af" targetNamespace="http://schemas.microsoft.com/office/2006/metadata/properties" ma:root="true" ma:fieldsID="8e2d9e06987ac0f10243c3de6ed6d228" ns1:_="" ns3:_="" ns4:_="">
    <xsd:import namespace="http://schemas.microsoft.com/sharepoint/v3"/>
    <xsd:import namespace="09a066ee-5afd-41dd-ab57-38c9787ad200"/>
    <xsd:import namespace="9d3a6ac2-9637-417f-8dc6-f8fa86c2e1a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a066ee-5afd-41dd-ab57-38c9787ad20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3a6ac2-9637-417f-8dc6-f8fa86c2e1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847C6F8-0381-498E-906D-045A6FDF4A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9a066ee-5afd-41dd-ab57-38c9787ad200"/>
    <ds:schemaRef ds:uri="9d3a6ac2-9637-417f-8dc6-f8fa86c2e1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5EB7927-F2F7-495D-BAD5-A93725512D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409B43-566D-4524-9413-5FED91998B77}">
  <ds:schemaRefs>
    <ds:schemaRef ds:uri="http://schemas.microsoft.com/office/infopath/2007/PartnerControls"/>
    <ds:schemaRef ds:uri="http://purl.org/dc/terms/"/>
    <ds:schemaRef ds:uri="9d3a6ac2-9637-417f-8dc6-f8fa86c2e1af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elements/1.1/"/>
    <ds:schemaRef ds:uri="http://schemas.openxmlformats.org/package/2006/metadata/core-properties"/>
    <ds:schemaRef ds:uri="09a066ee-5afd-41dd-ab57-38c9787ad200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233</TotalTime>
  <Words>756</Words>
  <Application>Microsoft Office PowerPoint</Application>
  <PresentationFormat>Widescreen</PresentationFormat>
  <Paragraphs>108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Palatino Linotype</vt:lpstr>
      <vt:lpstr>Gallery</vt:lpstr>
      <vt:lpstr>Long Essay Question (LEQ)</vt:lpstr>
      <vt:lpstr>Long Essay Question</vt:lpstr>
      <vt:lpstr>Themes</vt:lpstr>
      <vt:lpstr>Historical Thinking Skills</vt:lpstr>
      <vt:lpstr>Comparison (Compare / Contrast)</vt:lpstr>
      <vt:lpstr>PowerPoint Presentation</vt:lpstr>
      <vt:lpstr>Causation (Causes and/or Effects)</vt:lpstr>
      <vt:lpstr>PowerPoint Presentation</vt:lpstr>
      <vt:lpstr>Continuity and Change Over Time (CCOT)</vt:lpstr>
      <vt:lpstr>PowerPoint Presentation</vt:lpstr>
      <vt:lpstr>Rubric</vt:lpstr>
      <vt:lpstr>Intro Paragraph</vt:lpstr>
      <vt:lpstr>Contextualization</vt:lpstr>
      <vt:lpstr>Thesis (Format)</vt:lpstr>
      <vt:lpstr>Thesis</vt:lpstr>
      <vt:lpstr>Thesis (continued)</vt:lpstr>
      <vt:lpstr>Body Paragraphs</vt:lpstr>
      <vt:lpstr>Conclusion</vt:lpstr>
    </vt:vector>
  </TitlesOfParts>
  <Company>Zionsville Community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 Essay Question (LEQ)</dc:title>
  <dc:creator>Jeff Anderson</dc:creator>
  <cp:lastModifiedBy>Jeff Anderson</cp:lastModifiedBy>
  <cp:revision>13</cp:revision>
  <dcterms:created xsi:type="dcterms:W3CDTF">2018-01-29T15:42:19Z</dcterms:created>
  <dcterms:modified xsi:type="dcterms:W3CDTF">2021-04-28T17:48:47Z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0x01010094F8B6C5FC1FD841B104FA500BC70BD6</vt:lpwstr>
  </property>
</Properties>
</file>